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80"/>
  </p:notesMasterIdLst>
  <p:sldIdLst>
    <p:sldId id="256" r:id="rId2"/>
    <p:sldId id="257" r:id="rId3"/>
    <p:sldId id="385" r:id="rId4"/>
    <p:sldId id="336" r:id="rId5"/>
    <p:sldId id="339" r:id="rId6"/>
    <p:sldId id="390" r:id="rId7"/>
    <p:sldId id="389" r:id="rId8"/>
    <p:sldId id="391" r:id="rId9"/>
    <p:sldId id="387" r:id="rId10"/>
    <p:sldId id="386" r:id="rId11"/>
    <p:sldId id="393" r:id="rId12"/>
    <p:sldId id="392" r:id="rId13"/>
    <p:sldId id="388" r:id="rId14"/>
    <p:sldId id="335" r:id="rId15"/>
    <p:sldId id="316" r:id="rId16"/>
    <p:sldId id="317" r:id="rId17"/>
    <p:sldId id="318" r:id="rId18"/>
    <p:sldId id="319" r:id="rId19"/>
    <p:sldId id="394" r:id="rId20"/>
    <p:sldId id="360" r:id="rId21"/>
    <p:sldId id="323" r:id="rId22"/>
    <p:sldId id="324" r:id="rId23"/>
    <p:sldId id="325" r:id="rId24"/>
    <p:sldId id="326" r:id="rId25"/>
    <p:sldId id="327" r:id="rId26"/>
    <p:sldId id="328" r:id="rId27"/>
    <p:sldId id="329" r:id="rId28"/>
    <p:sldId id="341" r:id="rId29"/>
    <p:sldId id="342" r:id="rId30"/>
    <p:sldId id="343" r:id="rId31"/>
    <p:sldId id="344" r:id="rId32"/>
    <p:sldId id="376" r:id="rId33"/>
    <p:sldId id="377" r:id="rId34"/>
    <p:sldId id="378" r:id="rId35"/>
    <p:sldId id="379" r:id="rId36"/>
    <p:sldId id="380" r:id="rId37"/>
    <p:sldId id="381" r:id="rId38"/>
    <p:sldId id="382" r:id="rId39"/>
    <p:sldId id="384" r:id="rId40"/>
    <p:sldId id="345" r:id="rId41"/>
    <p:sldId id="283" r:id="rId42"/>
    <p:sldId id="285" r:id="rId43"/>
    <p:sldId id="268" r:id="rId44"/>
    <p:sldId id="269" r:id="rId45"/>
    <p:sldId id="270" r:id="rId46"/>
    <p:sldId id="350" r:id="rId47"/>
    <p:sldId id="351" r:id="rId48"/>
    <p:sldId id="352" r:id="rId49"/>
    <p:sldId id="353" r:id="rId50"/>
    <p:sldId id="354" r:id="rId51"/>
    <p:sldId id="355" r:id="rId52"/>
    <p:sldId id="356" r:id="rId53"/>
    <p:sldId id="357" r:id="rId54"/>
    <p:sldId id="358" r:id="rId55"/>
    <p:sldId id="359" r:id="rId56"/>
    <p:sldId id="361" r:id="rId57"/>
    <p:sldId id="362" r:id="rId58"/>
    <p:sldId id="363" r:id="rId59"/>
    <p:sldId id="375" r:id="rId60"/>
    <p:sldId id="365" r:id="rId61"/>
    <p:sldId id="366" r:id="rId62"/>
    <p:sldId id="395" r:id="rId63"/>
    <p:sldId id="396" r:id="rId64"/>
    <p:sldId id="369" r:id="rId65"/>
    <p:sldId id="370" r:id="rId66"/>
    <p:sldId id="371" r:id="rId67"/>
    <p:sldId id="398" r:id="rId68"/>
    <p:sldId id="271" r:id="rId69"/>
    <p:sldId id="272" r:id="rId70"/>
    <p:sldId id="397" r:id="rId71"/>
    <p:sldId id="277" r:id="rId72"/>
    <p:sldId id="278" r:id="rId73"/>
    <p:sldId id="279" r:id="rId74"/>
    <p:sldId id="281" r:id="rId75"/>
    <p:sldId id="273" r:id="rId76"/>
    <p:sldId id="274" r:id="rId77"/>
    <p:sldId id="275" r:id="rId78"/>
    <p:sldId id="276"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p:scale>
          <a:sx n="112" d="100"/>
          <a:sy n="112" d="100"/>
        </p:scale>
        <p:origin x="576"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1A81D288-F013-5848-9A00-6900745AE40C}" type="presOf" srcId="{A3534884-AE6E-594C-B1EF-380F2CF3163C}" destId="{717B8C19-C5D6-4145-B7A5-E8C6CA001869}" srcOrd="0" destOrd="0" presId="urn:microsoft.com/office/officeart/2005/8/layout/hierarchy2"/>
    <dgm:cxn modelId="{6F5D34BF-2D56-D145-B922-0F045230A5FF}" type="presOf" srcId="{CD4D9E06-E4A4-AD41-B37D-A535B7CE9673}" destId="{6EA3D4E5-29F5-EC41-88FB-78FDDECE23CF}"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6674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95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3568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734497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1806303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20811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246247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09132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Harvard-IACS/2019-computefest/tree/master/Wednesday/auto_enco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9.png"/><Relationship Id="rId8" Type="http://schemas.openxmlformats.org/officeDocument/2006/relationships/image" Target="../media/image12.svg"/><Relationship Id="rId9" Type="http://schemas.openxmlformats.org/officeDocument/2006/relationships/image" Target="../media/image30.png"/><Relationship Id="rId10" Type="http://schemas.openxmlformats.org/officeDocument/2006/relationships/image" Target="../media/image14.svg"/></Relationships>
</file>

<file path=ppt/slides/_rels/slide23.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30.png"/><Relationship Id="rId15" Type="http://schemas.openxmlformats.org/officeDocument/2006/relationships/image" Target="../media/image27.png"/><Relationship Id="rId16" Type="http://schemas.openxmlformats.org/officeDocument/2006/relationships/image" Target="../media/image29.png"/><Relationship Id="rId1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27.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8.png"/><Relationship Id="rId1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8.svg"/><Relationship Id="rId5" Type="http://schemas.openxmlformats.org/officeDocument/2006/relationships/image" Target="../media/image31.png"/><Relationship Id="rId6" Type="http://schemas.openxmlformats.org/officeDocument/2006/relationships/image" Target="../media/image16.svg"/><Relationship Id="rId7" Type="http://schemas.openxmlformats.org/officeDocument/2006/relationships/image" Target="../media/image26.png"/><Relationship Id="rId8" Type="http://schemas.openxmlformats.org/officeDocument/2006/relationships/image" Target="../media/image6.svg"/><Relationship Id="rId9" Type="http://schemas.openxmlformats.org/officeDocument/2006/relationships/image" Target="../media/image32.png"/><Relationship Id="rId10"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oleObject" Target="../embeddings/oleObject1.bin"/><Relationship Id="rId7" Type="http://schemas.openxmlformats.org/officeDocument/2006/relationships/image" Target="../media/image34.emf"/><Relationship Id="rId8" Type="http://schemas.openxmlformats.org/officeDocument/2006/relationships/oleObject" Target="../embeddings/oleObject2.bin"/><Relationship Id="rId9" Type="http://schemas.openxmlformats.org/officeDocument/2006/relationships/image" Target="../media/image35.emf"/><Relationship Id="rId10" Type="http://schemas.openxmlformats.org/officeDocument/2006/relationships/oleObject" Target="../embeddings/oleObject3.bin"/><Relationship Id="rId11"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8.png"/><Relationship Id="rId5" Type="http://schemas.openxmlformats.org/officeDocument/2006/relationships/oleObject" Target="../embeddings/oleObject7.bin"/><Relationship Id="rId6"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8.bin"/><Relationship Id="rId5" Type="http://schemas.openxmlformats.org/officeDocument/2006/relationships/image" Target="../media/image39.emf"/><Relationship Id="rId6" Type="http://schemas.openxmlformats.org/officeDocument/2006/relationships/oleObject" Target="../embeddings/oleObject9.bin"/><Relationship Id="rId7" Type="http://schemas.openxmlformats.org/officeDocument/2006/relationships/image" Target="../media/image40.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30.png"/><Relationship Id="rId5" Type="http://schemas.openxmlformats.org/officeDocument/2006/relationships/image" Target="../media/image43.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6.png"/><Relationship Id="rId5" Type="http://schemas.openxmlformats.org/officeDocument/2006/relationships/image" Target="../media/image4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arxiv.org/abs/1609.0515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github.com/soumith/ganhack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8.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a:p>
        </p:txBody>
      </p:sp>
    </p:spTree>
    <p:extLst>
      <p:ext uri="{BB962C8B-B14F-4D97-AF65-F5344CB8AC3E}">
        <p14:creationId xmlns:p14="http://schemas.microsoft.com/office/powerpoint/2010/main" val="2248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11</a:t>
            </a:fld>
            <a:endParaRPr lang="en-US"/>
          </a:p>
        </p:txBody>
      </p:sp>
      <p:sp>
        <p:nvSpPr>
          <p:cNvPr id="4" name="Rectangle 3"/>
          <p:cNvSpPr/>
          <p:nvPr/>
        </p:nvSpPr>
        <p:spPr>
          <a:xfrm>
            <a:off x="1413510" y="2820085"/>
            <a:ext cx="9273540" cy="923330"/>
          </a:xfrm>
          <a:prstGeom prst="rect">
            <a:avLst/>
          </a:prstGeom>
        </p:spPr>
        <p:txBody>
          <a:bodyPr wrap="square">
            <a:spAutoFit/>
          </a:bodyPr>
          <a:lstStyle/>
          <a:p>
            <a:endParaRPr lang="en-US" dirty="0" smtClean="0">
              <a:hlinkClick r:id="rId2"/>
            </a:endParaRPr>
          </a:p>
          <a:p>
            <a:endParaRPr lang="en-US" dirty="0">
              <a:hlinkClick r:id="rId2"/>
            </a:endParaRPr>
          </a:p>
          <a:p>
            <a:r>
              <a:rPr lang="en-US" dirty="0" smtClean="0">
                <a:hlinkClick r:id="rId2"/>
              </a:rPr>
              <a:t>https</a:t>
            </a:r>
            <a:r>
              <a:rPr lang="en-US" dirty="0">
                <a:hlinkClick r:id="rId2"/>
              </a:rPr>
              <a:t>://github.com/Harvard-IACS/2019-computefest/tree/master/Wednesday/auto_encoder</a:t>
            </a:r>
            <a:endParaRPr lang="en-US" dirty="0"/>
          </a:p>
        </p:txBody>
      </p:sp>
      <p:sp>
        <p:nvSpPr>
          <p:cNvPr id="5" name="TextBox 4"/>
          <p:cNvSpPr txBox="1"/>
          <p:nvPr/>
        </p:nvSpPr>
        <p:spPr>
          <a:xfrm>
            <a:off x="1554480" y="2468880"/>
            <a:ext cx="4418197" cy="369332"/>
          </a:xfrm>
          <a:prstGeom prst="rect">
            <a:avLst/>
          </a:prstGeom>
          <a:noFill/>
        </p:spPr>
        <p:txBody>
          <a:bodyPr wrap="none" rtlCol="0">
            <a:spAutoFit/>
          </a:bodyPr>
          <a:lstStyle/>
          <a:p>
            <a:r>
              <a:rPr lang="en-US" dirty="0" smtClean="0">
                <a:latin typeface="Karla" charset="0"/>
                <a:ea typeface="Karla" charset="0"/>
                <a:cs typeface="Karla" charset="0"/>
              </a:rPr>
              <a:t>Example code (could help a lot for HW7) </a:t>
            </a:r>
            <a:endParaRPr lang="en-US" dirty="0">
              <a:latin typeface="Karla" charset="0"/>
              <a:ea typeface="Karla" charset="0"/>
              <a:cs typeface="Karla" charset="0"/>
            </a:endParaRPr>
          </a:p>
        </p:txBody>
      </p:sp>
    </p:spTree>
    <p:extLst>
      <p:ext uri="{BB962C8B-B14F-4D97-AF65-F5344CB8AC3E}">
        <p14:creationId xmlns:p14="http://schemas.microsoft.com/office/powerpoint/2010/main" val="1436081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a:t>
            </a:r>
            <a:r>
              <a:rPr lang="en-US" dirty="0" smtClean="0"/>
              <a:t>19. </a:t>
            </a:r>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155701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b="1"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647359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sz="2400" dirty="0"/>
              <a:t>In this </a:t>
            </a:r>
            <a:r>
              <a:rPr lang="en-US" sz="2400" dirty="0" smtClean="0"/>
              <a:t>lecture we’re </a:t>
            </a:r>
            <a:r>
              <a:rPr lang="en-US" sz="2400" dirty="0"/>
              <a:t>going to look at a completely different approach to generating data that is like the training data. </a:t>
            </a:r>
          </a:p>
          <a:p>
            <a:endParaRPr lang="en-US" sz="2400" dirty="0"/>
          </a:p>
          <a:p>
            <a:r>
              <a:rPr lang="en-US" sz="2400" dirty="0"/>
              <a:t>This technique lets us generate types of data that go far beyond what a VAE offers</a:t>
            </a:r>
            <a:r>
              <a:rPr lang="en-US" sz="2400" dirty="0" smtClean="0"/>
              <a:t>.</a:t>
            </a:r>
          </a:p>
          <a:p>
            <a:endParaRPr lang="en-US" sz="2400" dirty="0"/>
          </a:p>
          <a:p>
            <a:r>
              <a:rPr lang="en-US" sz="2400" b="1" dirty="0" smtClean="0"/>
              <a:t>Generative </a:t>
            </a:r>
            <a:r>
              <a:rPr lang="en-US" sz="2400" b="1" dirty="0"/>
              <a:t>Adversarial Network</a:t>
            </a:r>
            <a:r>
              <a:rPr lang="en-US" sz="2400" dirty="0"/>
              <a:t>, or </a:t>
            </a:r>
            <a:r>
              <a:rPr lang="en-US" sz="2400" b="1" dirty="0"/>
              <a:t>GAN</a:t>
            </a:r>
            <a:r>
              <a:rPr lang="en-US" sz="2400" dirty="0"/>
              <a:t>. </a:t>
            </a:r>
            <a:endParaRPr lang="en-US" sz="2400" dirty="0" smtClean="0"/>
          </a:p>
          <a:p>
            <a:r>
              <a:rPr lang="en-US" sz="2400" dirty="0" smtClean="0"/>
              <a:t>It’s </a:t>
            </a:r>
            <a:r>
              <a:rPr lang="en-US" sz="2400" dirty="0"/>
              <a:t>based on a </a:t>
            </a:r>
            <a:r>
              <a:rPr lang="en-US" sz="2400" dirty="0" smtClean="0"/>
              <a:t>smart idea where </a:t>
            </a:r>
            <a:r>
              <a:rPr lang="en-US" sz="2400" dirty="0"/>
              <a:t>two different </a:t>
            </a:r>
            <a:r>
              <a:rPr lang="en-US" sz="2400" dirty="0" smtClean="0"/>
              <a:t>networks </a:t>
            </a:r>
            <a:r>
              <a:rPr lang="en-US" sz="2400" dirty="0"/>
              <a:t>are </a:t>
            </a:r>
            <a:r>
              <a:rPr lang="en-US" sz="2400" dirty="0" smtClean="0"/>
              <a:t>put against </a:t>
            </a:r>
            <a:r>
              <a:rPr lang="en-US" sz="2400" dirty="0"/>
              <a:t>one another, with the goal of getting one network to create new samples that are different from the training data, but are so close that the other network can’t tell which are </a:t>
            </a:r>
            <a:r>
              <a:rPr lang="en-US" sz="2400" dirty="0" smtClean="0"/>
              <a:t>synthetic </a:t>
            </a:r>
            <a:r>
              <a:rPr lang="en-US" sz="2400" dirty="0"/>
              <a:t>and which belong to the original training set. </a:t>
            </a:r>
          </a:p>
          <a:p>
            <a:endParaRPr lang="en-US" sz="2400" dirty="0" smtClean="0"/>
          </a:p>
          <a:p>
            <a:endParaRPr lang="en-US" sz="2400" dirty="0"/>
          </a:p>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pic>
        <p:nvPicPr>
          <p:cNvPr id="6" name="Picture 5">
            <a:extLst>
              <a:ext uri="{FF2B5EF4-FFF2-40B4-BE49-F238E27FC236}">
                <a16:creationId xmlns="" xmlns:a16="http://schemas.microsoft.com/office/drawing/2014/main"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 xmlns:a16="http://schemas.microsoft.com/office/drawing/2014/main"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 xmlns:a16="http://schemas.microsoft.com/office/drawing/2014/main" id="{06DC95F8-853A-43D0-8648-458C1B55DF0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 xmlns:a16="http://schemas.microsoft.com/office/drawing/2014/main"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 xmlns:a16="http://schemas.microsoft.com/office/drawing/2014/main"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 xmlns:a16="http://schemas.microsoft.com/office/drawing/2014/main"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 xmlns:a16="http://schemas.microsoft.com/office/drawing/2014/main"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6FC8F9B6-FF3E-41FD-9B8C-3A2B5DC582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 xmlns:a16="http://schemas.microsoft.com/office/drawing/2014/main"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 xmlns:a16="http://schemas.microsoft.com/office/drawing/2014/main"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 xmlns:a16="http://schemas.microsoft.com/office/drawing/2014/main"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 xmlns:a16="http://schemas.microsoft.com/office/drawing/2014/main" id="{B96E95D7-9FF9-4137-8A3F-C4530B0251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 xmlns:a16="http://schemas.microsoft.com/office/drawing/2014/main"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 xmlns:a16="http://schemas.microsoft.com/office/drawing/2014/main"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 xmlns:a16="http://schemas.microsoft.com/office/drawing/2014/main"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 xmlns:a16="http://schemas.microsoft.com/office/drawing/2014/main"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 xmlns:a16="http://schemas.microsoft.com/office/drawing/2014/main" id="{9C9A96AC-2E1B-4322-93E0-82998D2BAA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 xmlns:a16="http://schemas.microsoft.com/office/drawing/2014/main"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 xmlns:a16="http://schemas.microsoft.com/office/drawing/2014/main"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 xmlns:a16="http://schemas.microsoft.com/office/drawing/2014/main"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 xmlns:a16="http://schemas.microsoft.com/office/drawing/2014/main"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 xmlns:a16="http://schemas.microsoft.com/office/drawing/2014/main" id="{9BB09C7D-8560-4CCD-B859-F91A6F75A11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 xmlns:a16="http://schemas.microsoft.com/office/drawing/2014/main"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 xmlns:a16="http://schemas.microsoft.com/office/drawing/2014/main"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 xmlns:a16="http://schemas.microsoft.com/office/drawing/2014/main"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 xmlns:a16="http://schemas.microsoft.com/office/drawing/2014/main"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 xmlns:a16="http://schemas.microsoft.com/office/drawing/2014/main" id="{A01CA6B1-D860-406D-BC37-25A60A9716F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 xmlns:a16="http://schemas.microsoft.com/office/drawing/2014/main"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 xmlns:a16="http://schemas.microsoft.com/office/drawing/2014/main"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 xmlns:a16="http://schemas.microsoft.com/office/drawing/2014/main"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 xmlns:a16="http://schemas.microsoft.com/office/drawing/2014/main"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 xmlns:a16="http://schemas.microsoft.com/office/drawing/2014/main" id="{086DB584-50EB-49EE-B0A2-2E2BE5B2EF4C}"/>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 xmlns:a16="http://schemas.microsoft.com/office/drawing/2014/main"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3"/>
              </a:ext>
            </a:extLst>
          </a:blip>
          <a:stretch>
            <a:fillRect/>
          </a:stretch>
        </p:blipFill>
        <p:spPr>
          <a:xfrm>
            <a:off x="1957063" y="2983646"/>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 xmlns:a16="http://schemas.microsoft.com/office/drawing/2014/main"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 xmlns:a16="http://schemas.microsoft.com/office/drawing/2014/main"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4BCB06EB-D7CE-4301-9C7B-C9F2E3E35826}"/>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 xmlns:a16="http://schemas.microsoft.com/office/drawing/2014/main"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 xmlns:a16="http://schemas.microsoft.com/office/drawing/2014/main"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 xmlns:a16="http://schemas.microsoft.com/office/drawing/2014/main"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 xmlns:a16="http://schemas.microsoft.com/office/drawing/2014/main" id="{DDC9F033-3D2B-4DD1-B28B-57B9DCD0A924}"/>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 xmlns:a16="http://schemas.microsoft.com/office/drawing/2014/main"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 xmlns:a16="http://schemas.microsoft.com/office/drawing/2014/main"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 xmlns:a16="http://schemas.microsoft.com/office/drawing/2014/main"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 xmlns:a16="http://schemas.microsoft.com/office/drawing/2014/main"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 xmlns:a16="http://schemas.microsoft.com/office/drawing/2014/main" id="{0DA31B4E-B018-47C4-AC05-E93F2089D2C3}"/>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 xmlns:a16="http://schemas.microsoft.com/office/drawing/2014/main"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 xmlns:a16="http://schemas.microsoft.com/office/drawing/2014/main"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 xmlns:a16="http://schemas.microsoft.com/office/drawing/2014/main"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 xmlns:a16="http://schemas.microsoft.com/office/drawing/2014/main"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 xmlns:a16="http://schemas.microsoft.com/office/drawing/2014/main" id="{6AA55477-828E-408D-851A-E8B184376A57}"/>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 xmlns:a16="http://schemas.microsoft.com/office/drawing/2014/main"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 xmlns:a16="http://schemas.microsoft.com/office/drawing/2014/main"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 xmlns:a16="http://schemas.microsoft.com/office/drawing/2014/main"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 xmlns:a16="http://schemas.microsoft.com/office/drawing/2014/main"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 xmlns:a16="http://schemas.microsoft.com/office/drawing/2014/main" id="{A64B2185-F728-4FC7-97AE-30E234C0F4B6}"/>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 xmlns:a16="http://schemas.microsoft.com/office/drawing/2014/main"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 xmlns:a16="http://schemas.microsoft.com/office/drawing/2014/main"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 xmlns:a16="http://schemas.microsoft.com/office/drawing/2014/main"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 xmlns:a16="http://schemas.microsoft.com/office/drawing/2014/main"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 xmlns:a16="http://schemas.microsoft.com/office/drawing/2014/main" id="{DFC52277-4DFF-430A-AC99-B781EB8B4962}"/>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 xmlns:a16="http://schemas.microsoft.com/office/drawing/2014/main"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 xmlns:a16="http://schemas.microsoft.com/office/drawing/2014/main"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17">
            <a:extLst>
              <a:ext uri="{96DAC541-7B7A-43D3-8B79-37D633B846F1}">
                <asvg:svgBlip xmlns="" xmlns:asvg="http://schemas.microsoft.com/office/drawing/2016/SVG/main"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 xmlns:a16="http://schemas.microsoft.com/office/drawing/2014/main" id="{5DDDD8D2-BF98-4229-AFB7-C6FED3CB6D3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4"/>
              </a:ext>
            </a:extLst>
          </a:blip>
          <a:stretch>
            <a:fillRect/>
          </a:stretch>
        </p:blipFill>
        <p:spPr>
          <a:xfrm>
            <a:off x="1552945" y="3755829"/>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6">
            <a:extLst>
              <a:ext uri="{96DAC541-7B7A-43D3-8B79-37D633B846F1}">
                <asvg:svgBlip xmlns="" xmlns:asvg="http://schemas.microsoft.com/office/drawing/2016/SVG/main"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 xmlns:a16="http://schemas.microsoft.com/office/drawing/2014/main" id="{AAFB4D0D-1DF7-44CD-84DF-A3CD0826070E}"/>
              </a:ext>
            </a:extLst>
          </p:cNvPr>
          <p:cNvPicPr>
            <a:picLocks noChangeAspect="1"/>
          </p:cNvPicPr>
          <p:nvPr/>
        </p:nvPicPr>
        <p:blipFill>
          <a:blip r:embed="rId17">
            <a:extLst>
              <a:ext uri="{96DAC541-7B7A-43D3-8B79-37D633B846F1}">
                <asvg:svgBlip xmlns="" xmlns:asvg="http://schemas.microsoft.com/office/drawing/2016/SVG/main"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 xmlns:a16="http://schemas.microsoft.com/office/drawing/2014/main" id="{9C43F392-B725-4117-98FC-EF1861AA1364}"/>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 xmlns:a16="http://schemas.microsoft.com/office/drawing/2014/main" id="{0B6B8B3C-0315-4704-912B-965BDB47031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 xmlns:a16="http://schemas.microsoft.com/office/drawing/2014/main" id="{7815244B-E856-4584-9532-1C1F2037DFD5}"/>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 xmlns:a16="http://schemas.microsoft.com/office/drawing/2014/main" id="{D061504B-9493-4F8C-AEC7-B3EFD5C1B04E}"/>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 xmlns:a16="http://schemas.microsoft.com/office/drawing/2014/main" id="{B22199AF-FF07-415A-8BF2-56D15D4A702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 xmlns:a16="http://schemas.microsoft.com/office/drawing/2014/main"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 xmlns:a16="http://schemas.microsoft.com/office/drawing/2014/main" id="{ECDC3B2B-8F3C-43C7-BBBD-E6EDDD06C36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 xmlns:a16="http://schemas.microsoft.com/office/drawing/2014/main" id="{E4995C9D-90A4-40EC-A731-AE65E4BC641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 xmlns:a16="http://schemas.microsoft.com/office/drawing/2014/main" id="{02FE21BF-CD8A-45CA-BD4E-39ED14AB295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 xmlns:a16="http://schemas.microsoft.com/office/drawing/2014/main" id="{D3284B41-CE54-4933-A35A-30523CB5302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 xmlns:a16="http://schemas.microsoft.com/office/drawing/2014/main" id="{86426790-CA20-4E04-BF69-5D9FBEEA1AE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 xmlns:a16="http://schemas.microsoft.com/office/drawing/2014/main"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 xmlns:a16="http://schemas.microsoft.com/office/drawing/2014/main"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 xmlns:a16="http://schemas.microsoft.com/office/drawing/2014/main"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 xmlns:a16="http://schemas.microsoft.com/office/drawing/2014/main"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 xmlns:a16="http://schemas.microsoft.com/office/drawing/2014/main"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 xmlns:a16="http://schemas.microsoft.com/office/drawing/2014/main"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 xmlns:a16="http://schemas.microsoft.com/office/drawing/2014/main"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 xmlns:a16="http://schemas.microsoft.com/office/drawing/2014/main"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 xmlns:a16="http://schemas.microsoft.com/office/drawing/2014/main"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 xmlns:a16="http://schemas.microsoft.com/office/drawing/2014/main"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 xmlns:a16="http://schemas.microsoft.com/office/drawing/2014/main"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 xmlns:a16="http://schemas.microsoft.com/office/drawing/2014/main"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 xmlns:a16="http://schemas.microsoft.com/office/drawing/2014/main"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 xmlns:a16="http://schemas.microsoft.com/office/drawing/2014/main"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 xmlns:a16="http://schemas.microsoft.com/office/drawing/2014/main"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 xmlns:a16="http://schemas.microsoft.com/office/drawing/2014/main"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 xmlns:a16="http://schemas.microsoft.com/office/drawing/2014/main"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 xmlns:a16="http://schemas.microsoft.com/office/drawing/2014/main"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 xmlns:a16="http://schemas.microsoft.com/office/drawing/2014/main"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 xmlns:a16="http://schemas.microsoft.com/office/drawing/2014/main"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 xmlns:a16="http://schemas.microsoft.com/office/drawing/2014/main"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 xmlns:a16="http://schemas.microsoft.com/office/drawing/2014/main"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 xmlns:a16="http://schemas.microsoft.com/office/drawing/2014/main"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 xmlns:a16="http://schemas.microsoft.com/office/drawing/2014/main"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 xmlns:a16="http://schemas.microsoft.com/office/drawing/2014/main" id="{10462019-E0ED-4FAB-99F4-D3AFD2EC6E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28</a:t>
            </a:fld>
            <a:endParaRPr lang="en-US"/>
          </a:p>
        </p:txBody>
      </p:sp>
      <p:grpSp>
        <p:nvGrpSpPr>
          <p:cNvPr id="44" name="Group 43">
            <a:extLst>
              <a:ext uri="{FF2B5EF4-FFF2-40B4-BE49-F238E27FC236}">
                <a16:creationId xmlns="" xmlns:a16="http://schemas.microsoft.com/office/drawing/2014/main"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 xmlns:a16="http://schemas.microsoft.com/office/drawing/2014/main"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 xmlns:a16="http://schemas.microsoft.com/office/drawing/2014/main"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 xmlns:a16="http://schemas.microsoft.com/office/drawing/2014/main"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 xmlns:a16="http://schemas.microsoft.com/office/drawing/2014/main"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 xmlns:a16="http://schemas.microsoft.com/office/drawing/2014/main"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 xmlns:a16="http://schemas.microsoft.com/office/drawing/2014/main" id="{6311983E-7D68-4ED5-97AC-6291245CF15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 xmlns:a16="http://schemas.microsoft.com/office/drawing/2014/main" id="{50E50F89-E82C-45AD-823D-D910445A231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 xmlns:a16="http://schemas.microsoft.com/office/drawing/2014/main" id="{8A9CF726-2A57-492F-998A-801DC6BC75C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 xmlns:a16="http://schemas.microsoft.com/office/drawing/2014/main" id="{1288BFAB-4344-476F-AD19-84D25B5FFB4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 xmlns:a16="http://schemas.microsoft.com/office/drawing/2014/main" id="{31AD8260-F490-4861-A0F2-2E29B36F5FD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 xmlns:a16="http://schemas.microsoft.com/office/drawing/2014/main" id="{B391C49F-7CFF-41EB-A4A5-1F0ECA8242C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 xmlns:a16="http://schemas.microsoft.com/office/drawing/2014/main" id="{CD04E79C-02E7-42D5-8C3E-0A0B02B3AB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 xmlns:a16="http://schemas.microsoft.com/office/drawing/2014/main" id="{3125E6C9-A2D6-44CC-A1D2-844ABB3D35D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 xmlns:a16="http://schemas.microsoft.com/office/drawing/2014/main" id="{0F751A44-A395-4F56-AF88-2C46257911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 xmlns:a16="http://schemas.microsoft.com/office/drawing/2014/main"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 xmlns:a16="http://schemas.microsoft.com/office/drawing/2014/main"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 xmlns:a16="http://schemas.microsoft.com/office/drawing/2014/main"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 xmlns:a16="http://schemas.microsoft.com/office/drawing/2014/main"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 xmlns:a16="http://schemas.microsoft.com/office/drawing/2014/main"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 xmlns:a16="http://schemas.microsoft.com/office/drawing/2014/main"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29</a:t>
            </a:fld>
            <a:endParaRPr lang="en-US"/>
          </a:p>
        </p:txBody>
      </p:sp>
      <p:grpSp>
        <p:nvGrpSpPr>
          <p:cNvPr id="27" name="Group 26">
            <a:extLst>
              <a:ext uri="{FF2B5EF4-FFF2-40B4-BE49-F238E27FC236}">
                <a16:creationId xmlns="" xmlns:a16="http://schemas.microsoft.com/office/drawing/2014/main"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 xmlns:a16="http://schemas.microsoft.com/office/drawing/2014/main"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 xmlns:a16="http://schemas.microsoft.com/office/drawing/2014/main"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 xmlns:a16="http://schemas.microsoft.com/office/drawing/2014/main"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 xmlns:a16="http://schemas.microsoft.com/office/drawing/2014/main"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 xmlns:a16="http://schemas.microsoft.com/office/drawing/2014/main"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 xmlns:a16="http://schemas.microsoft.com/office/drawing/2014/main"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 xmlns:a16="http://schemas.microsoft.com/office/drawing/2014/main" id="{24083052-988C-4015-BFF2-3809EDF7E1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 xmlns:a16="http://schemas.microsoft.com/office/drawing/2014/main" id="{9DC66D94-1801-4756-897A-01597D568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 xmlns:a16="http://schemas.microsoft.com/office/drawing/2014/main" id="{086407D7-7E70-4E03-8DC6-8B8B45685C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 xmlns:a16="http://schemas.microsoft.com/office/drawing/2014/main" id="{DE596096-D839-4EF3-B1D2-B2849F2B1F7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 xmlns:a16="http://schemas.microsoft.com/office/drawing/2014/main" id="{539AF06F-4247-4729-B8ED-79A6ED34813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 xmlns:a16="http://schemas.microsoft.com/office/drawing/2014/main" id="{06923BAD-7B98-4913-B2D9-38AFC8261DC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 xmlns:a16="http://schemas.microsoft.com/office/drawing/2014/main" id="{C6453B34-B26B-45ED-BE3B-A08FA06F8D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 xmlns:a16="http://schemas.microsoft.com/office/drawing/2014/main" id="{0342822D-A4B2-488C-939E-F91FFC70527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 xmlns:a16="http://schemas.microsoft.com/office/drawing/2014/main" id="{6D6A9534-9582-4F40-AA63-CF6F553F30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 xmlns:a16="http://schemas.microsoft.com/office/drawing/2014/main"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 xmlns:a16="http://schemas.microsoft.com/office/drawing/2014/main"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 xmlns:a16="http://schemas.microsoft.com/office/drawing/2014/main"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 xmlns:a16="http://schemas.microsoft.com/office/drawing/2014/main"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 xmlns:a16="http://schemas.microsoft.com/office/drawing/2014/main"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 xmlns:a16="http://schemas.microsoft.com/office/drawing/2014/main"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 xmlns:a16="http://schemas.microsoft.com/office/drawing/2014/main"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Review of AE and VAE </a:t>
            </a:r>
            <a:endParaRPr lang="en-US" b="1"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32214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30</a:t>
            </a:fld>
            <a:endParaRPr lang="en-US"/>
          </a:p>
        </p:txBody>
      </p:sp>
      <p:sp>
        <p:nvSpPr>
          <p:cNvPr id="83" name="Rectangle 82">
            <a:extLst>
              <a:ext uri="{FF2B5EF4-FFF2-40B4-BE49-F238E27FC236}">
                <a16:creationId xmlns="" xmlns:a16="http://schemas.microsoft.com/office/drawing/2014/main"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 xmlns:a16="http://schemas.microsoft.com/office/drawing/2014/main"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 xmlns:a16="http://schemas.microsoft.com/office/drawing/2014/main"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 xmlns:a16="http://schemas.microsoft.com/office/drawing/2014/main"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 xmlns:a16="http://schemas.microsoft.com/office/drawing/2014/main"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 xmlns:a16="http://schemas.microsoft.com/office/drawing/2014/main"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 xmlns:a16="http://schemas.microsoft.com/office/drawing/2014/main"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 xmlns:a16="http://schemas.microsoft.com/office/drawing/2014/main"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 xmlns:a16="http://schemas.microsoft.com/office/drawing/2014/main"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 xmlns:a16="http://schemas.microsoft.com/office/drawing/2014/main" id="{F22A1518-358A-41BA-9FB2-5E7A034B3B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 xmlns:a16="http://schemas.microsoft.com/office/drawing/2014/main" id="{2B7A70B3-2C18-445E-A4AF-B476F0934A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 xmlns:a16="http://schemas.microsoft.com/office/drawing/2014/main" id="{69ADB415-32F4-4814-A766-5E1562C15C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 xmlns:a16="http://schemas.microsoft.com/office/drawing/2014/main" id="{F5E5007E-73D4-48E8-9D5A-BEE84D03AB0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 xmlns:a16="http://schemas.microsoft.com/office/drawing/2014/main" id="{263BD0C3-3172-4F52-923B-0D9F64AD4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 xmlns:a16="http://schemas.microsoft.com/office/drawing/2014/main" id="{8F9EC2E0-AEB1-4026-AB89-28B318E2CDB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 xmlns:a16="http://schemas.microsoft.com/office/drawing/2014/main" id="{D3138D3F-A8B2-4A5F-9323-48BB6764BD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 xmlns:a16="http://schemas.microsoft.com/office/drawing/2014/main" id="{CC287ECE-051C-4432-A690-F3FB0A353C7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 xmlns:a16="http://schemas.microsoft.com/office/drawing/2014/main" id="{6D3F8678-E58F-41CB-8786-E787C888FE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 xmlns:a16="http://schemas.microsoft.com/office/drawing/2014/main"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 xmlns:a16="http://schemas.microsoft.com/office/drawing/2014/main"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 xmlns:a16="http://schemas.microsoft.com/office/drawing/2014/main"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 xmlns:a16="http://schemas.microsoft.com/office/drawing/2014/main"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 xmlns:a16="http://schemas.microsoft.com/office/drawing/2014/main"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 xmlns:a16="http://schemas.microsoft.com/office/drawing/2014/main"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31</a:t>
            </a:fld>
            <a:endParaRPr lang="en-US"/>
          </a:p>
        </p:txBody>
      </p:sp>
      <p:sp>
        <p:nvSpPr>
          <p:cNvPr id="121" name="Rectangle 120">
            <a:extLst>
              <a:ext uri="{FF2B5EF4-FFF2-40B4-BE49-F238E27FC236}">
                <a16:creationId xmlns="" xmlns:a16="http://schemas.microsoft.com/office/drawing/2014/main"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 xmlns:a16="http://schemas.microsoft.com/office/drawing/2014/main"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 xmlns:a16="http://schemas.microsoft.com/office/drawing/2014/main"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 xmlns:a16="http://schemas.microsoft.com/office/drawing/2014/main"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 xmlns:a16="http://schemas.microsoft.com/office/drawing/2014/main"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 xmlns:a16="http://schemas.microsoft.com/office/drawing/2014/main"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 xmlns:a16="http://schemas.microsoft.com/office/drawing/2014/main"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 xmlns:a16="http://schemas.microsoft.com/office/drawing/2014/main"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 xmlns:a16="http://schemas.microsoft.com/office/drawing/2014/main"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 xmlns:a16="http://schemas.microsoft.com/office/drawing/2014/main" id="{B1641FD8-5BAF-4CA7-984D-8EE1659316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 xmlns:a16="http://schemas.microsoft.com/office/drawing/2014/main" id="{010123E8-1732-470A-A985-C2FDC5815A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 xmlns:a16="http://schemas.microsoft.com/office/drawing/2014/main" id="{32308C09-1667-4FFB-BF31-A287D76D59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 xmlns:a16="http://schemas.microsoft.com/office/drawing/2014/main" id="{B7344963-159E-4671-997C-2279337F3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 xmlns:a16="http://schemas.microsoft.com/office/drawing/2014/main" id="{994F2E64-61F2-491F-9811-2B770E5D8CF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 xmlns:a16="http://schemas.microsoft.com/office/drawing/2014/main" id="{55CD328C-8FD6-450C-9FFE-232E694DD2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 xmlns:a16="http://schemas.microsoft.com/office/drawing/2014/main" id="{60A2861C-19A2-48DF-BAE3-BD540C5BF11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 xmlns:a16="http://schemas.microsoft.com/office/drawing/2014/main" id="{D71B5EAF-EF01-4E94-A27C-8D53E296DFB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 xmlns:a16="http://schemas.microsoft.com/office/drawing/2014/main" id="{1A6F90BE-2955-47BB-BEDE-EA0045270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 xmlns:a16="http://schemas.microsoft.com/office/drawing/2014/main"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 xmlns:a16="http://schemas.microsoft.com/office/drawing/2014/main"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 xmlns:a16="http://schemas.microsoft.com/office/drawing/2014/main"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788"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789"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790"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812"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813"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814"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44"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9" name="Picture 8"/>
          <p:cNvPicPr>
            <a:picLocks noChangeAspect="1"/>
          </p:cNvPicPr>
          <p:nvPr/>
        </p:nvPicPr>
        <p:blipFill>
          <a:blip r:embed="rId3"/>
          <a:stretch>
            <a:fillRect/>
          </a:stretch>
        </p:blipFill>
        <p:spPr>
          <a:xfrm>
            <a:off x="489449" y="952948"/>
            <a:ext cx="2562361" cy="2731476"/>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pic>
        <p:nvPicPr>
          <p:cNvPr id="10" name="Picture 2" descr="https://cdn-images-1.medium.com/max/1600/1*BNvnX7zt6U97paaNXpURR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604" y="937711"/>
            <a:ext cx="5563256" cy="26703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images-1.medium.com/max/1600/1*atT3exhJw9q3JodcPVZeM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167" y="3801935"/>
            <a:ext cx="6112130" cy="3056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0479" y="4087524"/>
            <a:ext cx="3571201" cy="2678401"/>
          </a:xfrm>
          <a:prstGeom prst="rect">
            <a:avLst/>
          </a:prstGeom>
        </p:spPr>
      </p:pic>
      <p:pic>
        <p:nvPicPr>
          <p:cNvPr id="13" name="Picture 12"/>
          <p:cNvPicPr>
            <a:picLocks noChangeAspect="1"/>
          </p:cNvPicPr>
          <p:nvPr/>
        </p:nvPicPr>
        <p:blipFill>
          <a:blip r:embed="rId7"/>
          <a:stretch>
            <a:fillRect/>
          </a:stretch>
        </p:blipFill>
        <p:spPr>
          <a:xfrm>
            <a:off x="3051810" y="3990644"/>
            <a:ext cx="3628196" cy="2721147"/>
          </a:xfrm>
          <a:prstGeom prst="rect">
            <a:avLst/>
          </a:prstGeom>
        </p:spPr>
      </p:pic>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09"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10"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a:t>
            </a:r>
            <a:r>
              <a:rPr lang="en-US" sz="2400" dirty="0" smtClean="0"/>
              <a:t>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smtClean="0">
                <a:solidFill>
                  <a:schemeClr val="accent2">
                    <a:lumMod val="75000"/>
                  </a:schemeClr>
                </a:solidFill>
              </a:rPr>
              <a:t>(</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stretch>
            <a:fillRect/>
          </a:stretch>
        </p:blipFill>
        <p:spPr>
          <a:xfrm>
            <a:off x="2598241" y="4117535"/>
            <a:ext cx="3497759" cy="2623319"/>
          </a:xfrm>
          <a:prstGeom prst="rect">
            <a:avLst/>
          </a:prstGeom>
        </p:spPr>
      </p:pic>
      <p:pic>
        <p:nvPicPr>
          <p:cNvPr id="8" name="Picture 7"/>
          <p:cNvPicPr>
            <a:picLocks noChangeAspect="1"/>
          </p:cNvPicPr>
          <p:nvPr/>
        </p:nvPicPr>
        <p:blipFill>
          <a:blip r:embed="rId4"/>
          <a:stretch>
            <a:fillRect/>
          </a:stretch>
        </p:blipFill>
        <p:spPr>
          <a:xfrm>
            <a:off x="6096000" y="4067134"/>
            <a:ext cx="3531532" cy="2648649"/>
          </a:xfrm>
          <a:prstGeom prst="rect">
            <a:avLst/>
          </a:prstGeom>
        </p:spPr>
      </p:pic>
      <p:pic>
        <p:nvPicPr>
          <p:cNvPr id="9" name="Picture 8"/>
          <p:cNvPicPr>
            <a:picLocks noChangeAspect="1"/>
          </p:cNvPicPr>
          <p:nvPr/>
        </p:nvPicPr>
        <p:blipFill>
          <a:blip r:embed="rId5"/>
          <a:stretch>
            <a:fillRect/>
          </a:stretch>
        </p:blipFill>
        <p:spPr>
          <a:xfrm>
            <a:off x="3129076" y="983807"/>
            <a:ext cx="5281930" cy="3083327"/>
          </a:xfrm>
          <a:prstGeom prst="rect">
            <a:avLst/>
          </a:prstGeom>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56</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57</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mc:Choice xmlns:a14="http://schemas.microsoft.com/office/drawing/2010/main" Requires="a14">
          <p:sp>
            <p:nvSpPr>
              <p:cNvPr id="15" name="TextBox 14"/>
              <p:cNvSpPr txBox="1"/>
              <p:nvPr/>
            </p:nvSpPr>
            <p:spPr>
              <a:xfrm>
                <a:off x="541185" y="1161716"/>
                <a:ext cx="10738389" cy="407099"/>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1" i="1" smtClean="0">
                        <a:solidFill>
                          <a:schemeClr val="tx1">
                            <a:lumMod val="75000"/>
                            <a:lumOff val="25000"/>
                          </a:schemeClr>
                        </a:solidFill>
                        <a:latin typeface="Cambria Math" charset="0"/>
                        <a:ea typeface="Karla" charset="0"/>
                        <a:cs typeface="Karla" charset="0"/>
                      </a:rPr>
                      <m:t>𝓛</m:t>
                    </m:r>
                    <m:r>
                      <a:rPr lang="en-US" sz="2000" b="1" i="1" smtClean="0">
                        <a:solidFill>
                          <a:schemeClr val="tx1">
                            <a:lumMod val="75000"/>
                            <a:lumOff val="25000"/>
                          </a:schemeClr>
                        </a:solidFill>
                        <a:latin typeface="Cambria Math" charset="0"/>
                        <a:ea typeface="Karla" charset="0"/>
                        <a:cs typeface="Karla" charset="0"/>
                      </a:rPr>
                      <m:t>=∑</m:t>
                    </m:r>
                    <m:sSup>
                      <m:sSupPr>
                        <m:ctrlPr>
                          <a:rPr lang="en-US" sz="2000" b="1" i="1" smtClean="0">
                            <a:solidFill>
                              <a:schemeClr val="tx1">
                                <a:lumMod val="75000"/>
                                <a:lumOff val="25000"/>
                              </a:schemeClr>
                            </a:solidFill>
                            <a:latin typeface="Cambria Math" charset="0"/>
                            <a:ea typeface="Karla" charset="0"/>
                            <a:cs typeface="Karla" charset="0"/>
                          </a:rPr>
                        </m:ctrlPr>
                      </m:sSupPr>
                      <m:e>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𝒙</m:t>
                                </m:r>
                              </m:e>
                              <m:sub>
                                <m:r>
                                  <a:rPr lang="en-US" sz="2000" b="1" i="1">
                                    <a:solidFill>
                                      <a:schemeClr val="tx1">
                                        <a:lumMod val="75000"/>
                                        <a:lumOff val="25000"/>
                                      </a:schemeClr>
                                    </a:solidFill>
                                    <a:latin typeface="Cambria Math" charset="0"/>
                                    <a:ea typeface="Karla" charset="0"/>
                                    <a:cs typeface="Karla" charset="0"/>
                                  </a:rPr>
                                  <m:t>𝒊</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acc>
                                  <m:accPr>
                                    <m:chr m:val="̂"/>
                                    <m:ctrlPr>
                                      <a:rPr lang="en-US" sz="2000" b="1" i="1">
                                        <a:solidFill>
                                          <a:schemeClr val="tx1">
                                            <a:lumMod val="75000"/>
                                            <a:lumOff val="25000"/>
                                          </a:schemeClr>
                                        </a:solidFill>
                                        <a:latin typeface="Cambria Math" charset="0"/>
                                        <a:ea typeface="Karla" charset="0"/>
                                        <a:cs typeface="Karla" charset="0"/>
                                      </a:rPr>
                                    </m:ctrlPr>
                                  </m:accPr>
                                  <m:e>
                                    <m:r>
                                      <a:rPr lang="en-US" sz="2000" b="1" i="1">
                                        <a:solidFill>
                                          <a:schemeClr val="tx1">
                                            <a:lumMod val="75000"/>
                                            <a:lumOff val="25000"/>
                                          </a:schemeClr>
                                        </a:solidFill>
                                        <a:latin typeface="Cambria Math" charset="0"/>
                                        <a:ea typeface="Karla" charset="0"/>
                                        <a:cs typeface="Karla" charset="0"/>
                                      </a:rPr>
                                      <m:t>𝒙</m:t>
                                    </m:r>
                                  </m:e>
                                </m:acc>
                              </m:e>
                              <m:sub>
                                <m:r>
                                  <a:rPr lang="en-US" sz="2000" b="1" i="1">
                                    <a:solidFill>
                                      <a:schemeClr val="tx1">
                                        <a:lumMod val="75000"/>
                                        <a:lumOff val="25000"/>
                                      </a:schemeClr>
                                    </a:solidFill>
                                    <a:latin typeface="Cambria Math" charset="0"/>
                                    <a:ea typeface="Karla" charset="0"/>
                                    <a:cs typeface="Karla" charset="0"/>
                                  </a:rPr>
                                  <m:t>𝒊</m:t>
                                </m:r>
                              </m:sub>
                            </m:sSub>
                          </m:e>
                        </m:d>
                      </m:e>
                      <m:sup>
                        <m:r>
                          <a:rPr lang="en-US" sz="2000" b="1" i="0" smtClean="0">
                            <a:solidFill>
                              <a:schemeClr val="tx1">
                                <a:lumMod val="75000"/>
                                <a:lumOff val="25000"/>
                              </a:schemeClr>
                            </a:solidFill>
                            <a:latin typeface="Cambria Math" charset="0"/>
                            <a:ea typeface="Karla" charset="0"/>
                            <a:cs typeface="Karla" charset="0"/>
                          </a:rPr>
                          <m:t>𝟐</m:t>
                        </m:r>
                      </m:sup>
                    </m:sSup>
                  </m:oMath>
                </a14:m>
                <a:endParaRPr lang="en-US" sz="2000" b="1" dirty="0">
                  <a:solidFill>
                    <a:schemeClr val="tx1">
                      <a:lumMod val="75000"/>
                      <a:lumOff val="25000"/>
                    </a:schemeClr>
                  </a:solidFill>
                  <a:latin typeface="Karla" charset="0"/>
                  <a:ea typeface="Karla" charset="0"/>
                  <a:cs typeface="Karla"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541185" y="1161716"/>
                <a:ext cx="10738389" cy="407099"/>
              </a:xfrm>
              <a:prstGeom prst="rect">
                <a:avLst/>
              </a:prstGeom>
              <a:blipFill rotWithShape="0">
                <a:blip r:embed="rId3"/>
                <a:stretch>
                  <a:fillRect l="-625" t="-6061" r="-341" b="-28788"/>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388986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62</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093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63</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1824267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64</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65</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the labels the noisy 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66</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Tree>
    <p:extLst>
      <p:ext uri="{BB962C8B-B14F-4D97-AF65-F5344CB8AC3E}">
        <p14:creationId xmlns:p14="http://schemas.microsoft.com/office/powerpoint/2010/main" val="16559199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r>
              <a:rPr lang="en-US" sz="2400" dirty="0" smtClean="0"/>
              <a:t> </a:t>
            </a:r>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thwart it.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on Wednesday.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7080"/>
            <a:ext cx="12192000" cy="6158845"/>
          </a:xfrm>
          <a:prstGeom prst="rect">
            <a:avLst/>
          </a:prstGeom>
        </p:spPr>
      </p:pic>
    </p:spTree>
    <p:extLst>
      <p:ext uri="{BB962C8B-B14F-4D97-AF65-F5344CB8AC3E}">
        <p14:creationId xmlns:p14="http://schemas.microsoft.com/office/powerpoint/2010/main" val="741273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Tree>
    <p:extLst>
      <p:ext uri="{BB962C8B-B14F-4D97-AF65-F5344CB8AC3E}">
        <p14:creationId xmlns:p14="http://schemas.microsoft.com/office/powerpoint/2010/main" val="12689165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a:t>
            </a:r>
            <a:r>
              <a:rPr lang="en-US" sz="2400" smtClean="0"/>
              <a:t>generator </a:t>
            </a:r>
            <a:r>
              <a:rPr lang="en-US" sz="2400" smtClean="0"/>
              <a:t>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start</a:t>
            </a:r>
          </a:p>
          <a:p>
            <a:r>
              <a:rPr lang="en-US" sz="2400" dirty="0" smtClean="0"/>
              <a: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24" y="1384089"/>
            <a:ext cx="9285976" cy="3965151"/>
          </a:xfrm>
          <a:prstGeom prst="rect">
            <a:avLst/>
          </a:prstGeom>
        </p:spPr>
      </p:pic>
    </p:spTree>
    <p:extLst>
      <p:ext uri="{BB962C8B-B14F-4D97-AF65-F5344CB8AC3E}">
        <p14:creationId xmlns:p14="http://schemas.microsoft.com/office/powerpoint/2010/main" val="176472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pPr/>
              <a:t>9</a:t>
            </a:fld>
            <a:endParaRPr lang="en-US"/>
          </a:p>
        </p:txBody>
      </p:sp>
    </p:spTree>
    <p:extLst>
      <p:ext uri="{BB962C8B-B14F-4D97-AF65-F5344CB8AC3E}">
        <p14:creationId xmlns:p14="http://schemas.microsoft.com/office/powerpoint/2010/main" val="15733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17236</TotalTime>
  <Words>3410</Words>
  <Application>Microsoft Macintosh PowerPoint</Application>
  <PresentationFormat>Widescreen</PresentationFormat>
  <Paragraphs>756</Paragraphs>
  <Slides>78</Slides>
  <Notes>71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5" baseType="lpstr">
      <vt:lpstr>Calibri</vt:lpstr>
      <vt:lpstr>Cambria Math</vt:lpstr>
      <vt:lpstr>Karla</vt:lpstr>
      <vt:lpstr>Times</vt:lpstr>
      <vt:lpstr>Arial</vt:lpstr>
      <vt:lpstr>GEC_template</vt:lpstr>
      <vt:lpstr>Equation</vt:lpstr>
      <vt:lpstr>Lecture 20: GANS</vt:lpstr>
      <vt:lpstr>Outline</vt:lpstr>
      <vt:lpstr>Outline</vt:lpstr>
      <vt:lpstr>Generating Data (is exciting)</vt:lpstr>
      <vt:lpstr>Generating Data (is exciting)</vt:lpstr>
      <vt:lpstr>Autoencoder</vt:lpstr>
      <vt:lpstr>PowerPoint Presentation</vt:lpstr>
      <vt:lpstr>PowerPoint Presentation</vt:lpstr>
      <vt:lpstr>Variational Autoencoders</vt:lpstr>
      <vt:lpstr>Variational Autoencoders</vt:lpstr>
      <vt:lpstr>PowerPoint Presentation</vt:lpstr>
      <vt:lpstr>Generating Data</vt:lpstr>
      <vt:lpstr>Outline</vt:lpstr>
      <vt:lpstr>Generating Data</vt:lpstr>
      <vt:lpstr>Generative models</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Min-max Cost</vt:lpstr>
      <vt:lpstr>Training GANs</vt:lpstr>
      <vt:lpstr>Training the GAN</vt:lpstr>
      <vt:lpstr>Training the GAN</vt:lpstr>
      <vt:lpstr>Training the GAN</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Evolution of GANs </vt:lpstr>
      <vt:lpstr>Evolution of GANs </vt:lpstr>
      <vt:lpstr>GAN Rules of Thumb (GANHACKs)</vt:lpstr>
      <vt:lpstr>GAN Rules of Thumb (GANHACKs) </vt:lpstr>
      <vt:lpstr>GAN Rules of Thumb (GANHACKs) </vt:lpstr>
      <vt:lpstr>Outline</vt:lpstr>
      <vt:lpstr>Game Theory </vt:lpstr>
      <vt:lpstr>Game Theory (cont)</vt:lpstr>
      <vt:lpstr>Outline</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131</cp:revision>
  <cp:lastPrinted>2019-04-15T17:00:47Z</cp:lastPrinted>
  <dcterms:created xsi:type="dcterms:W3CDTF">2019-03-07T14:08:16Z</dcterms:created>
  <dcterms:modified xsi:type="dcterms:W3CDTF">2019-04-15T17:07:18Z</dcterms:modified>
</cp:coreProperties>
</file>